
<file path=[Content_Types].xml><?xml version="1.0" encoding="utf-8"?>
<Types xmlns="http://schemas.openxmlformats.org/package/2006/content-types">
  <Override PartName="/ppt/tableStyles.xml" ContentType="application/vnd.openxmlformats-officedocument.presentationml.tableStyles+xml"/>
  <Override PartName="/docProps/core.xml" ContentType="application/vnd.openxmlformats-package.core-properties+xml"/>
  <Override PartName="/ppt/slides/slide13.xml" ContentType="application/vnd.openxmlformats-officedocument.presentationml.slide+xml"/>
  <Default Extension="rels" ContentType="application/vnd.openxmlformats-package.relationships+xml"/>
  <Override PartName="/ppt/slides/slide5.xml" ContentType="application/vnd.openxmlformats-officedocument.presentationml.slide+xml"/>
  <Override PartName="/ppt/slides/slide7.xml" ContentType="application/vnd.openxmlformats-officedocument.presentationml.slide+xml"/>
  <Override PartName="/ppt/slideLayouts/slideLayout1.xml" ContentType="application/vnd.openxmlformats-officedocument.presentationml.slideLayout+xml"/>
  <Default Extension="png" ContentType="image/png"/>
  <Override PartName="/ppt/slides/slide9.xml" ContentType="application/vnd.openxmlformats-officedocument.presentationml.slide+xml"/>
  <Default Extension="xml" ContentType="application/xml"/>
  <Override PartName="/ppt/slides/slide10.xml" ContentType="application/vnd.openxmlformats-officedocument.presentationml.slide+xml"/>
  <Override PartName="/ppt/slides/slide2.xml" ContentType="application/vnd.openxmlformats-officedocument.presentationml.slide+xml"/>
  <Override PartName="/ppt/slideLayouts/slideLayout3.xml" ContentType="application/vnd.openxmlformats-officedocument.presentationml.slideLayout+xml"/>
  <Override PartName="/docProps/app.xml" ContentType="application/vnd.openxmlformats-officedocument.extended-properties+xml"/>
  <Override PartName="/ppt/slideMasters/slideMaster1.xml" ContentType="application/vnd.openxmlformats-officedocument.presentationml.slideMaster+xml"/>
  <Override PartName="/ppt/slides/slide12.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viewProps.xml" ContentType="application/vnd.openxmlformats-officedocument.presentationml.viewProps+xml"/>
  <Override PartName="/ppt/theme/theme2.xml" ContentType="application/vnd.openxmlformats-officedocument.theme+xml"/>
  <Override PartName="/ppt/notesSlides/notesSlide1.xml" ContentType="application/vnd.openxmlformats-officedocument.presentationml.notesSlide+xml"/>
  <Override PartName="/ppt/slides/slide6.xml" ContentType="application/vnd.openxmlformats-officedocument.presentationml.slide+xml"/>
  <Default Extension="jpeg" ContentType="image/jpeg"/>
  <Override PartName="/ppt/slides/slide8.xml" ContentType="application/vnd.openxmlformats-officedocument.presentationml.slide+xml"/>
  <Override PartName="/ppt/presentation.xml" ContentType="application/vnd.openxmlformats-officedocument.presentationml.presentation.main+xml"/>
  <Override PartName="/ppt/presProps.xml" ContentType="application/vnd.openxmlformats-officedocument.presentationml.presProps+xml"/>
  <Override PartName="/ppt/slides/slide1.xml" ContentType="application/vnd.openxmlformats-officedocument.presentationml.slide+xml"/>
  <Default Extension="bin" ContentType="application/vnd.openxmlformats-officedocument.presentationml.printerSettings"/>
  <Override PartName="/ppt/slideLayouts/slideLayout2.xml" ContentType="application/vnd.openxmlformats-officedocument.presentationml.slideLayout+xml"/>
  <Override PartName="/ppt/slides/slide11.xml" ContentType="application/vnd.openxmlformats-officedocument.presentationml.slide+xml"/>
  <Override PartName="/ppt/theme/theme1.xml" ContentType="application/vnd.openxmlformats-officedocument.theme+xml"/>
  <Override PartName="/ppt/slides/slide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1" r:id="rId1"/>
  </p:sldMasterIdLst>
  <p:notesMasterIdLst>
    <p:notesMasterId r:id="rId15"/>
  </p:notesMasterIdLst>
  <p:sldIdLst>
    <p:sldId id="293" r:id="rId2"/>
    <p:sldId id="269" r:id="rId3"/>
    <p:sldId id="270" r:id="rId4"/>
    <p:sldId id="271" r:id="rId5"/>
    <p:sldId id="272" r:id="rId6"/>
    <p:sldId id="273" r:id="rId7"/>
    <p:sldId id="274" r:id="rId8"/>
    <p:sldId id="275" r:id="rId9"/>
    <p:sldId id="276" r:id="rId10"/>
    <p:sldId id="277" r:id="rId11"/>
    <p:sldId id="278" r:id="rId12"/>
    <p:sldId id="294" r:id="rId13"/>
    <p:sldId id="279"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91" d="100"/>
          <a:sy n="91" d="100"/>
        </p:scale>
        <p:origin x="-848" y="-12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84D37A-24BF-7145-9233-566C864A90AA}" type="datetimeFigureOut">
              <a:rPr lang="en-US" smtClean="0"/>
              <a:pPr/>
              <a:t>10/4/11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14824B-48F2-FD42-BEFB-A497D9A3BED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39DC792-8675-864D-8225-2994E3EA3882}" type="slidenum">
              <a:rPr lang="en-US" smtClean="0">
                <a:solidFill>
                  <a:prstClr val="black"/>
                </a:solidFill>
              </a:rPr>
              <a:pPr/>
              <a:t>7</a:t>
            </a:fld>
            <a:endParaRPr lang="en-US" dirty="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867AFBF3-AED0-BA41-825B-5440CA1E9DBA}" type="datetimeFigureOut">
              <a:rPr lang="en-US" smtClean="0">
                <a:solidFill>
                  <a:prstClr val="black">
                    <a:lumMod val="65000"/>
                    <a:lumOff val="35000"/>
                  </a:prstClr>
                </a:solidFill>
              </a:rPr>
              <a:pPr/>
              <a:t>10/4/11</a:t>
            </a:fld>
            <a:endParaRPr lang="en-US" dirty="0">
              <a:solidFill>
                <a:prstClr val="black">
                  <a:lumMod val="65000"/>
                  <a:lumOff val="35000"/>
                </a:prstClr>
              </a:solidFill>
            </a:endParaRPr>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dirty="0">
              <a:solidFill>
                <a:prstClr val="black">
                  <a:lumMod val="65000"/>
                  <a:lumOff val="35000"/>
                </a:prstClr>
              </a:solidFill>
            </a:endParaRPr>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a:solidFill>
                <a:prstClr val="white"/>
              </a:solidFill>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rgbClr val="663366">
                    <a:lumMod val="60000"/>
                    <a:lumOff val="40000"/>
                  </a:srgb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67AFBF3-AED0-BA41-825B-5440CA1E9DBA}" type="datetimeFigureOut">
              <a:rPr lang="en-US" smtClean="0">
                <a:solidFill>
                  <a:prstClr val="black">
                    <a:lumMod val="65000"/>
                    <a:lumOff val="35000"/>
                  </a:prstClr>
                </a:solidFill>
              </a:rPr>
              <a:pPr/>
              <a:t>10/4/11</a:t>
            </a:fld>
            <a:endParaRPr lang="en-US" dirty="0">
              <a:solidFill>
                <a:prstClr val="black">
                  <a:lumMod val="65000"/>
                  <a:lumOff val="35000"/>
                </a:prstClr>
              </a:solidFill>
            </a:endParaRPr>
          </a:p>
        </p:txBody>
      </p:sp>
      <p:sp>
        <p:nvSpPr>
          <p:cNvPr id="5" name="Footer Placeholder 4"/>
          <p:cNvSpPr>
            <a:spLocks noGrp="1"/>
          </p:cNvSpPr>
          <p:nvPr>
            <p:ph type="ftr" sz="quarter" idx="11"/>
          </p:nvPr>
        </p:nvSpPr>
        <p:spPr/>
        <p:txBody>
          <a:bodyPr/>
          <a:lstStyle/>
          <a:p>
            <a:endParaRPr lang="en-US" dirty="0">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fld id="{1673BC33-D9B2-324A-89A4-A4E883E6A52D}" type="slidenum">
              <a:rPr lang="en-US" smtClean="0">
                <a:solidFill>
                  <a:prstClr val="white"/>
                </a:solidFill>
              </a:rPr>
              <a:pPr/>
              <a:t>‹#›</a:t>
            </a:fld>
            <a:endParaRPr lang="en-US" dirty="0">
              <a:solidFill>
                <a:prstClr val="white"/>
              </a:solidFill>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rgbClr val="663366">
                    <a:lumMod val="60000"/>
                    <a:lumOff val="40000"/>
                  </a:srgb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867AFBF3-AED0-BA41-825B-5440CA1E9DBA}" type="datetimeFigureOut">
              <a:rPr lang="en-US" smtClean="0">
                <a:solidFill>
                  <a:prstClr val="black">
                    <a:lumMod val="65000"/>
                    <a:lumOff val="35000"/>
                  </a:prstClr>
                </a:solidFill>
              </a:rPr>
              <a:pPr/>
              <a:t>10/4/11</a:t>
            </a:fld>
            <a:endParaRPr lang="en-US" dirty="0">
              <a:solidFill>
                <a:prstClr val="black">
                  <a:lumMod val="65000"/>
                  <a:lumOff val="35000"/>
                </a:prstClr>
              </a:solidFill>
            </a:endParaRPr>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dirty="0">
              <a:solidFill>
                <a:prstClr val="black">
                  <a:lumMod val="65000"/>
                  <a:lumOff val="35000"/>
                </a:prstClr>
              </a:solidFill>
            </a:endParaRPr>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dirty="0" smtClean="0"/>
              <a:t>Click icon to add picture</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dirty="0" smtClean="0"/>
              <a:t>Click icon to add picture</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rgbClr val="663366">
                    <a:lumMod val="60000"/>
                    <a:lumOff val="40000"/>
                  </a:srgbClr>
                </a:solidFill>
              </a:rPr>
              <a:t>+</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867AFBF3-AED0-BA41-825B-5440CA1E9DBA}" type="datetimeFigureOut">
              <a:rPr lang="en-US" smtClean="0">
                <a:solidFill>
                  <a:prstClr val="black">
                    <a:lumMod val="65000"/>
                    <a:lumOff val="35000"/>
                  </a:prstClr>
                </a:solidFill>
              </a:rPr>
              <a:pPr/>
              <a:t>10/4/11</a:t>
            </a:fld>
            <a:endParaRPr lang="en-US" dirty="0">
              <a:solidFill>
                <a:prstClr val="black">
                  <a:lumMod val="65000"/>
                  <a:lumOff val="35000"/>
                </a:prstClr>
              </a:solidFill>
            </a:endParaRPr>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dirty="0">
              <a:solidFill>
                <a:prstClr val="black">
                  <a:lumMod val="65000"/>
                  <a:lumOff val="35000"/>
                </a:prstClr>
              </a:solidFill>
            </a:endParaRPr>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1673BC33-D9B2-324A-89A4-A4E883E6A52D}" type="slidenum">
              <a:rPr lang="en-US" smtClean="0">
                <a:solidFill>
                  <a:prstClr val="white"/>
                </a:solidFill>
              </a:rPr>
              <a:pPr/>
              <a:t>‹#›</a:t>
            </a:fld>
            <a:endParaRPr lang="en-US" dirty="0">
              <a:solidFill>
                <a:prstClr val="white"/>
              </a:solidFill>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 Id="rId3"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 Id="rId3"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 Id="rId3"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9" Type="http://schemas.openxmlformats.org/officeDocument/2006/relationships/image" Target="../media/image8.png"/><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 Id="rId3"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 Id="rId3"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 Id="rId3"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 Id="rId3"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 Id="rId3"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 Id="rId3"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r>
              <a:rPr lang="en-US" dirty="0" smtClean="0"/>
              <a:t>Pedagogy Presentations</a:t>
            </a:r>
          </a:p>
          <a:p>
            <a:r>
              <a:rPr lang="en-US" dirty="0" smtClean="0"/>
              <a:t>Break</a:t>
            </a:r>
          </a:p>
          <a:p>
            <a:r>
              <a:rPr lang="en-US" dirty="0" smtClean="0"/>
              <a:t>INTASC standards</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84094"/>
            <a:ext cx="7772400" cy="1116106"/>
          </a:xfrm>
        </p:spPr>
        <p:txBody>
          <a:bodyPr/>
          <a:lstStyle/>
          <a:p>
            <a:r>
              <a:rPr lang="en-US" dirty="0" smtClean="0"/>
              <a:t>Interstate New Teacher Assessment and Support Consortium (INTASC)</a:t>
            </a:r>
            <a:endParaRPr lang="en-US" dirty="0"/>
          </a:p>
        </p:txBody>
      </p:sp>
      <p:pic>
        <p:nvPicPr>
          <p:cNvPr id="4" name="Picture 3"/>
          <p:cNvPicPr>
            <a:picLocks noChangeAspect="1"/>
          </p:cNvPicPr>
          <p:nvPr/>
        </p:nvPicPr>
        <p:blipFill>
          <a:blip r:embed="rId2"/>
          <a:stretch>
            <a:fillRect/>
          </a:stretch>
        </p:blipFill>
        <p:spPr>
          <a:xfrm>
            <a:off x="8054787" y="685800"/>
            <a:ext cx="508000" cy="774700"/>
          </a:xfrm>
          <a:prstGeom prst="rect">
            <a:avLst/>
          </a:prstGeom>
        </p:spPr>
      </p:pic>
      <p:pic>
        <p:nvPicPr>
          <p:cNvPr id="5" name="Picture 4"/>
          <p:cNvPicPr>
            <a:picLocks noChangeAspect="1"/>
          </p:cNvPicPr>
          <p:nvPr/>
        </p:nvPicPr>
        <p:blipFill>
          <a:blip r:embed="rId3"/>
          <a:stretch>
            <a:fillRect/>
          </a:stretch>
        </p:blipFill>
        <p:spPr>
          <a:xfrm>
            <a:off x="228600" y="228600"/>
            <a:ext cx="304800" cy="914400"/>
          </a:xfrm>
          <a:prstGeom prst="rect">
            <a:avLst/>
          </a:prstGeom>
        </p:spPr>
      </p:pic>
      <p:sp>
        <p:nvSpPr>
          <p:cNvPr id="6" name="Content Placeholder 5"/>
          <p:cNvSpPr>
            <a:spLocks noGrp="1"/>
          </p:cNvSpPr>
          <p:nvPr>
            <p:ph idx="1"/>
          </p:nvPr>
        </p:nvSpPr>
        <p:spPr/>
        <p:txBody>
          <a:bodyPr/>
          <a:lstStyle/>
          <a:p>
            <a:r>
              <a:rPr lang="en-US" dirty="0" smtClean="0"/>
              <a:t>Components of the “New Vision”</a:t>
            </a:r>
          </a:p>
          <a:p>
            <a:r>
              <a:rPr lang="en-US" dirty="0" smtClean="0"/>
              <a:t>Personalized </a:t>
            </a:r>
            <a:r>
              <a:rPr lang="en-US" dirty="0" smtClean="0"/>
              <a:t>Learning for Diverse </a:t>
            </a:r>
            <a:r>
              <a:rPr lang="en-US" dirty="0" smtClean="0"/>
              <a:t>Learners</a:t>
            </a:r>
          </a:p>
          <a:p>
            <a:r>
              <a:rPr lang="en-US" dirty="0" smtClean="0"/>
              <a:t>A Stronger Focus on Application of Knowledge and </a:t>
            </a:r>
            <a:r>
              <a:rPr lang="en-US" dirty="0" smtClean="0"/>
              <a:t>Skills</a:t>
            </a:r>
          </a:p>
          <a:p>
            <a:r>
              <a:rPr lang="en-US" dirty="0" smtClean="0"/>
              <a:t>Improved Assessment </a:t>
            </a:r>
            <a:r>
              <a:rPr lang="en-US" dirty="0" smtClean="0"/>
              <a:t>Literacy</a:t>
            </a:r>
          </a:p>
          <a:p>
            <a:r>
              <a:rPr lang="en-US" dirty="0" smtClean="0"/>
              <a:t>A Collaborative Professional Culture</a:t>
            </a:r>
            <a:endParaRPr lang="en-US" dirty="0" smtClean="0"/>
          </a:p>
          <a:p>
            <a:r>
              <a:rPr lang="en-US" dirty="0" smtClean="0"/>
              <a:t>New Leadership Roles for Teachers and Administrators</a:t>
            </a:r>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807326" cy="1116106"/>
          </a:xfrm>
        </p:spPr>
        <p:txBody>
          <a:bodyPr/>
          <a:lstStyle/>
          <a:p>
            <a:r>
              <a:rPr lang="en-US" dirty="0" smtClean="0"/>
              <a:t>Interstate New Teacher Assessment and Support Consortium</a:t>
            </a:r>
            <a:endParaRPr lang="en-US" dirty="0"/>
          </a:p>
        </p:txBody>
      </p:sp>
      <p:pic>
        <p:nvPicPr>
          <p:cNvPr id="4" name="Picture 3"/>
          <p:cNvPicPr>
            <a:picLocks noChangeAspect="1"/>
          </p:cNvPicPr>
          <p:nvPr/>
        </p:nvPicPr>
        <p:blipFill>
          <a:blip r:embed="rId2"/>
          <a:stretch>
            <a:fillRect/>
          </a:stretch>
        </p:blipFill>
        <p:spPr>
          <a:xfrm>
            <a:off x="8054787" y="685800"/>
            <a:ext cx="508000" cy="774700"/>
          </a:xfrm>
          <a:prstGeom prst="rect">
            <a:avLst/>
          </a:prstGeom>
        </p:spPr>
      </p:pic>
      <p:pic>
        <p:nvPicPr>
          <p:cNvPr id="5" name="Picture 4"/>
          <p:cNvPicPr>
            <a:picLocks noChangeAspect="1"/>
          </p:cNvPicPr>
          <p:nvPr/>
        </p:nvPicPr>
        <p:blipFill>
          <a:blip r:embed="rId3"/>
          <a:stretch>
            <a:fillRect/>
          </a:stretch>
        </p:blipFill>
        <p:spPr>
          <a:xfrm>
            <a:off x="193674" y="228600"/>
            <a:ext cx="304800" cy="914400"/>
          </a:xfrm>
          <a:prstGeom prst="rect">
            <a:avLst/>
          </a:prstGeom>
        </p:spPr>
      </p:pic>
      <p:sp>
        <p:nvSpPr>
          <p:cNvPr id="6" name="Content Placeholder 5"/>
          <p:cNvSpPr>
            <a:spLocks noGrp="1"/>
          </p:cNvSpPr>
          <p:nvPr>
            <p:ph idx="1"/>
          </p:nvPr>
        </p:nvSpPr>
        <p:spPr/>
        <p:txBody>
          <a:bodyPr/>
          <a:lstStyle/>
          <a:p>
            <a:r>
              <a:rPr lang="en-US" dirty="0" smtClean="0"/>
              <a:t>Using the INTASC standards</a:t>
            </a:r>
          </a:p>
          <a:p>
            <a:r>
              <a:rPr lang="en-US" dirty="0" smtClean="0"/>
              <a:t>Standards can serve three different </a:t>
            </a:r>
            <a:r>
              <a:rPr lang="en-US" dirty="0" smtClean="0"/>
              <a:t>functions</a:t>
            </a:r>
            <a:r>
              <a:rPr lang="en-US" dirty="0" smtClean="0"/>
              <a:t>:</a:t>
            </a:r>
            <a:endParaRPr lang="en-US" dirty="0" smtClean="0"/>
          </a:p>
          <a:p>
            <a:r>
              <a:rPr lang="en-US" dirty="0" smtClean="0"/>
              <a:t>First</a:t>
            </a:r>
            <a:r>
              <a:rPr lang="en-US" dirty="0" smtClean="0"/>
              <a:t>, they can serve as a “banner” and lay out a big picture vision of where we want to go.</a:t>
            </a:r>
            <a:r>
              <a:rPr lang="en-US" dirty="0" smtClean="0"/>
              <a:t> </a:t>
            </a:r>
          </a:p>
          <a:p>
            <a:r>
              <a:rPr lang="en-US" dirty="0" smtClean="0"/>
              <a:t>Second</a:t>
            </a:r>
            <a:r>
              <a:rPr lang="en-US" dirty="0" smtClean="0"/>
              <a:t>, they can define a specific “bar” or level of performance that must be met.</a:t>
            </a:r>
            <a:r>
              <a:rPr lang="en-US" dirty="0" smtClean="0"/>
              <a:t> </a:t>
            </a:r>
          </a:p>
          <a:p>
            <a:r>
              <a:rPr lang="en-US" dirty="0" smtClean="0"/>
              <a:t>Third, they </a:t>
            </a:r>
            <a:r>
              <a:rPr lang="en-US" dirty="0" smtClean="0"/>
              <a:t>can articulate the “opportunity to learn” supports that must be in place to ensure a teacher candidate has opportunity to meet the </a:t>
            </a:r>
            <a:r>
              <a:rPr lang="en-US" dirty="0" smtClean="0"/>
              <a:t>standards.</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807326" cy="1116106"/>
          </a:xfrm>
        </p:spPr>
        <p:txBody>
          <a:bodyPr/>
          <a:lstStyle/>
          <a:p>
            <a:r>
              <a:rPr lang="en-US" dirty="0" smtClean="0"/>
              <a:t>Interstate New Teacher Assessment and Support Consortium</a:t>
            </a:r>
            <a:endParaRPr lang="en-US" dirty="0"/>
          </a:p>
        </p:txBody>
      </p:sp>
      <p:pic>
        <p:nvPicPr>
          <p:cNvPr id="4" name="Picture 3"/>
          <p:cNvPicPr>
            <a:picLocks noChangeAspect="1"/>
          </p:cNvPicPr>
          <p:nvPr/>
        </p:nvPicPr>
        <p:blipFill>
          <a:blip r:embed="rId2"/>
          <a:stretch>
            <a:fillRect/>
          </a:stretch>
        </p:blipFill>
        <p:spPr>
          <a:xfrm>
            <a:off x="8054787" y="685800"/>
            <a:ext cx="508000" cy="774700"/>
          </a:xfrm>
          <a:prstGeom prst="rect">
            <a:avLst/>
          </a:prstGeom>
        </p:spPr>
      </p:pic>
      <p:pic>
        <p:nvPicPr>
          <p:cNvPr id="5" name="Picture 4"/>
          <p:cNvPicPr>
            <a:picLocks noChangeAspect="1"/>
          </p:cNvPicPr>
          <p:nvPr/>
        </p:nvPicPr>
        <p:blipFill>
          <a:blip r:embed="rId3"/>
          <a:stretch>
            <a:fillRect/>
          </a:stretch>
        </p:blipFill>
        <p:spPr>
          <a:xfrm>
            <a:off x="193674" y="228600"/>
            <a:ext cx="304800" cy="914400"/>
          </a:xfrm>
          <a:prstGeom prst="rect">
            <a:avLst/>
          </a:prstGeom>
        </p:spPr>
      </p:pic>
      <p:sp>
        <p:nvSpPr>
          <p:cNvPr id="6" name="Content Placeholder 5"/>
          <p:cNvSpPr>
            <a:spLocks noGrp="1"/>
          </p:cNvSpPr>
          <p:nvPr>
            <p:ph idx="1"/>
          </p:nvPr>
        </p:nvSpPr>
        <p:spPr/>
        <p:txBody>
          <a:bodyPr/>
          <a:lstStyle/>
          <a:p>
            <a:r>
              <a:rPr lang="en-US" dirty="0" smtClean="0"/>
              <a:t>INTASC Activity</a:t>
            </a:r>
          </a:p>
          <a:p>
            <a:endParaRPr lang="en-US" dirty="0" smtClean="0"/>
          </a:p>
          <a:p>
            <a:r>
              <a:rPr lang="en-US" dirty="0" smtClean="0"/>
              <a:t>Directions:</a:t>
            </a:r>
          </a:p>
          <a:p>
            <a:r>
              <a:rPr lang="en-US" dirty="0" smtClean="0"/>
              <a:t>Use the provided paper and materials to create a visual representation of the INTASC standard that you choose. Images should include:</a:t>
            </a:r>
          </a:p>
          <a:p>
            <a:r>
              <a:rPr lang="en-US" dirty="0" smtClean="0"/>
              <a:t>The number and name of the standard</a:t>
            </a:r>
          </a:p>
          <a:p>
            <a:r>
              <a:rPr lang="en-US" dirty="0" smtClean="0"/>
              <a:t> </a:t>
            </a:r>
            <a:r>
              <a:rPr lang="en-US" dirty="0" smtClean="0"/>
              <a:t>I</a:t>
            </a:r>
            <a:r>
              <a:rPr lang="en-US" dirty="0" smtClean="0"/>
              <a:t>nformation about each aspect of the standard: Performances, Essential Knowledge, and Critical Dispositions</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807326" cy="1116106"/>
          </a:xfrm>
        </p:spPr>
        <p:txBody>
          <a:bodyPr/>
          <a:lstStyle/>
          <a:p>
            <a:r>
              <a:rPr lang="en-US" dirty="0" smtClean="0"/>
              <a:t>MCA Conceptual Framework</a:t>
            </a:r>
            <a:endParaRPr lang="en-US" dirty="0"/>
          </a:p>
        </p:txBody>
      </p:sp>
      <p:pic>
        <p:nvPicPr>
          <p:cNvPr id="6" name="Content Placeholder 5" descr="MCA Grad Frameworks.png"/>
          <p:cNvPicPr>
            <a:picLocks noGrp="1" noChangeAspect="1"/>
          </p:cNvPicPr>
          <p:nvPr>
            <p:ph idx="1"/>
          </p:nvPr>
        </p:nvPicPr>
        <p:blipFill>
          <a:blip r:embed="rId2"/>
          <a:srcRect l="-1453" t="15552" r="234"/>
          <a:stretch>
            <a:fillRect/>
          </a:stretch>
        </p:blipFill>
        <p:spPr>
          <a:xfrm>
            <a:off x="2667000" y="1143000"/>
            <a:ext cx="3508195" cy="5715000"/>
          </a:xfrm>
        </p:spPr>
      </p:pic>
      <p:pic>
        <p:nvPicPr>
          <p:cNvPr id="4" name="Picture 3"/>
          <p:cNvPicPr>
            <a:picLocks noChangeAspect="1"/>
          </p:cNvPicPr>
          <p:nvPr/>
        </p:nvPicPr>
        <p:blipFill>
          <a:blip r:embed="rId3"/>
          <a:stretch>
            <a:fillRect/>
          </a:stretch>
        </p:blipFill>
        <p:spPr>
          <a:xfrm>
            <a:off x="8051800" y="685800"/>
            <a:ext cx="508000" cy="774700"/>
          </a:xfrm>
          <a:prstGeom prst="rect">
            <a:avLst/>
          </a:prstGeom>
        </p:spPr>
      </p:pic>
      <p:pic>
        <p:nvPicPr>
          <p:cNvPr id="5" name="Picture 4"/>
          <p:cNvPicPr>
            <a:picLocks noChangeAspect="1"/>
          </p:cNvPicPr>
          <p:nvPr/>
        </p:nvPicPr>
        <p:blipFill>
          <a:blip r:embed="rId4"/>
          <a:stretch>
            <a:fillRect/>
          </a:stretch>
        </p:blipFill>
        <p:spPr>
          <a:xfrm>
            <a:off x="193674" y="228600"/>
            <a:ext cx="304800" cy="9144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4228359" y="4624668"/>
            <a:ext cx="4610841" cy="933450"/>
          </a:xfrm>
        </p:spPr>
        <p:txBody>
          <a:bodyPr>
            <a:normAutofit/>
          </a:bodyPr>
          <a:lstStyle/>
          <a:p>
            <a:r>
              <a:rPr lang="en-US" sz="4400" dirty="0" smtClean="0"/>
              <a:t>Standards</a:t>
            </a:r>
            <a:endParaRPr lang="en-US" sz="4400" dirty="0"/>
          </a:p>
        </p:txBody>
      </p:sp>
      <p:sp>
        <p:nvSpPr>
          <p:cNvPr id="3" name="Subtitle 2"/>
          <p:cNvSpPr>
            <a:spLocks noGrp="1"/>
          </p:cNvSpPr>
          <p:nvPr>
            <p:ph type="subTitle" idx="1"/>
          </p:nvPr>
        </p:nvSpPr>
        <p:spPr>
          <a:xfrm>
            <a:off x="3124200" y="5334000"/>
            <a:ext cx="5715000" cy="1295401"/>
          </a:xfrm>
        </p:spPr>
        <p:txBody>
          <a:bodyPr>
            <a:noAutofit/>
          </a:bodyPr>
          <a:lstStyle/>
          <a:p>
            <a:pPr algn="r"/>
            <a:r>
              <a:rPr lang="en-US" sz="2400" dirty="0" smtClean="0"/>
              <a:t>Survey of Art Education-AE 610</a:t>
            </a:r>
          </a:p>
          <a:p>
            <a:pPr algn="r"/>
            <a:r>
              <a:rPr lang="en-US" sz="2400" dirty="0" smtClean="0"/>
              <a:t>Memphis College of Art</a:t>
            </a:r>
          </a:p>
        </p:txBody>
      </p:sp>
      <p:pic>
        <p:nvPicPr>
          <p:cNvPr id="7" name="Picture 6"/>
          <p:cNvPicPr>
            <a:picLocks noChangeAspect="1"/>
          </p:cNvPicPr>
          <p:nvPr/>
        </p:nvPicPr>
        <p:blipFill>
          <a:blip r:embed="rId2"/>
          <a:stretch>
            <a:fillRect/>
          </a:stretch>
        </p:blipFill>
        <p:spPr>
          <a:xfrm>
            <a:off x="7010400" y="423111"/>
            <a:ext cx="1600200" cy="1558089"/>
          </a:xfrm>
          <a:prstGeom prst="rect">
            <a:avLst/>
          </a:prstGeom>
        </p:spPr>
      </p:pic>
      <p:pic>
        <p:nvPicPr>
          <p:cNvPr id="9" name="Picture 8"/>
          <p:cNvPicPr>
            <a:picLocks noChangeAspect="1"/>
          </p:cNvPicPr>
          <p:nvPr/>
        </p:nvPicPr>
        <p:blipFill>
          <a:blip r:embed="rId3"/>
          <a:stretch>
            <a:fillRect/>
          </a:stretch>
        </p:blipFill>
        <p:spPr>
          <a:xfrm>
            <a:off x="7239000" y="2870200"/>
            <a:ext cx="1206500" cy="1117600"/>
          </a:xfrm>
          <a:prstGeom prst="rect">
            <a:avLst/>
          </a:prstGeom>
        </p:spPr>
      </p:pic>
      <p:pic>
        <p:nvPicPr>
          <p:cNvPr id="10" name="Picture 9"/>
          <p:cNvPicPr>
            <a:picLocks noChangeAspect="1"/>
          </p:cNvPicPr>
          <p:nvPr/>
        </p:nvPicPr>
        <p:blipFill>
          <a:blip r:embed="rId4"/>
          <a:stretch>
            <a:fillRect/>
          </a:stretch>
        </p:blipFill>
        <p:spPr>
          <a:xfrm>
            <a:off x="4840168" y="2798011"/>
            <a:ext cx="1560632" cy="1189789"/>
          </a:xfrm>
          <a:prstGeom prst="rect">
            <a:avLst/>
          </a:prstGeom>
        </p:spPr>
      </p:pic>
      <p:pic>
        <p:nvPicPr>
          <p:cNvPr id="11" name="Picture 10"/>
          <p:cNvPicPr>
            <a:picLocks noChangeAspect="1"/>
          </p:cNvPicPr>
          <p:nvPr/>
        </p:nvPicPr>
        <p:blipFill>
          <a:blip r:embed="rId5"/>
          <a:stretch>
            <a:fillRect/>
          </a:stretch>
        </p:blipFill>
        <p:spPr>
          <a:xfrm>
            <a:off x="355600" y="423111"/>
            <a:ext cx="2768600" cy="1816100"/>
          </a:xfrm>
          <a:prstGeom prst="rect">
            <a:avLst/>
          </a:prstGeom>
        </p:spPr>
      </p:pic>
      <p:pic>
        <p:nvPicPr>
          <p:cNvPr id="14" name="Picture 13"/>
          <p:cNvPicPr>
            <a:picLocks noChangeAspect="1"/>
          </p:cNvPicPr>
          <p:nvPr/>
        </p:nvPicPr>
        <p:blipFill>
          <a:blip r:embed="rId6"/>
          <a:stretch>
            <a:fillRect/>
          </a:stretch>
        </p:blipFill>
        <p:spPr>
          <a:xfrm>
            <a:off x="488950" y="2501900"/>
            <a:ext cx="1346200" cy="1701800"/>
          </a:xfrm>
          <a:prstGeom prst="rect">
            <a:avLst/>
          </a:prstGeom>
        </p:spPr>
      </p:pic>
      <p:pic>
        <p:nvPicPr>
          <p:cNvPr id="16" name="Picture 15"/>
          <p:cNvPicPr>
            <a:picLocks noChangeAspect="1"/>
          </p:cNvPicPr>
          <p:nvPr/>
        </p:nvPicPr>
        <p:blipFill>
          <a:blip r:embed="rId7"/>
          <a:stretch>
            <a:fillRect/>
          </a:stretch>
        </p:blipFill>
        <p:spPr>
          <a:xfrm>
            <a:off x="1835150" y="1981200"/>
            <a:ext cx="2578100" cy="1511300"/>
          </a:xfrm>
          <a:prstGeom prst="rect">
            <a:avLst/>
          </a:prstGeom>
        </p:spPr>
      </p:pic>
      <p:pic>
        <p:nvPicPr>
          <p:cNvPr id="17" name="Picture 16"/>
          <p:cNvPicPr>
            <a:picLocks noChangeAspect="1"/>
          </p:cNvPicPr>
          <p:nvPr/>
        </p:nvPicPr>
        <p:blipFill>
          <a:blip r:embed="rId8"/>
          <a:stretch>
            <a:fillRect/>
          </a:stretch>
        </p:blipFill>
        <p:spPr>
          <a:xfrm>
            <a:off x="5137150" y="762000"/>
            <a:ext cx="1130300" cy="977900"/>
          </a:xfrm>
          <a:prstGeom prst="rect">
            <a:avLst/>
          </a:prstGeom>
        </p:spPr>
      </p:pic>
      <p:pic>
        <p:nvPicPr>
          <p:cNvPr id="19" name="Picture 18"/>
          <p:cNvPicPr>
            <a:picLocks noChangeAspect="1"/>
          </p:cNvPicPr>
          <p:nvPr/>
        </p:nvPicPr>
        <p:blipFill>
          <a:blip r:embed="rId9"/>
          <a:stretch>
            <a:fillRect/>
          </a:stretch>
        </p:blipFill>
        <p:spPr>
          <a:xfrm>
            <a:off x="355601" y="4610897"/>
            <a:ext cx="1854200" cy="2094703"/>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484094"/>
            <a:ext cx="9144000" cy="2106706"/>
          </a:xfrm>
        </p:spPr>
        <p:txBody>
          <a:bodyPr/>
          <a:lstStyle/>
          <a:p>
            <a:pPr algn="ctr"/>
            <a:r>
              <a:rPr lang="en-US" dirty="0" smtClean="0"/>
              <a:t>Standards…What are they?</a:t>
            </a:r>
            <a:br>
              <a:rPr lang="en-US" dirty="0" smtClean="0"/>
            </a:br>
            <a:r>
              <a:rPr lang="en-US" dirty="0" smtClean="0"/>
              <a:t> Why do we have them</a:t>
            </a:r>
            <a:r>
              <a:rPr lang="en-US" sz="2400" dirty="0" smtClean="0"/>
              <a:t>?  </a:t>
            </a:r>
            <a:br>
              <a:rPr lang="en-US" sz="2400" dirty="0" smtClean="0"/>
            </a:br>
            <a:r>
              <a:rPr lang="en-US" sz="2400" dirty="0" smtClean="0"/>
              <a:t/>
            </a:r>
            <a:br>
              <a:rPr lang="en-US" sz="2400" dirty="0" smtClean="0"/>
            </a:br>
            <a:r>
              <a:rPr lang="en-US" sz="2400" i="1" dirty="0" smtClean="0">
                <a:solidFill>
                  <a:srgbClr val="FF0000"/>
                </a:solidFill>
              </a:rPr>
              <a:t>Historical Framework</a:t>
            </a:r>
            <a:endParaRPr lang="en-US" sz="2400" i="1" dirty="0">
              <a:solidFill>
                <a:srgbClr val="FF0000"/>
              </a:solidFill>
            </a:endParaRPr>
          </a:p>
        </p:txBody>
      </p:sp>
      <p:sp>
        <p:nvSpPr>
          <p:cNvPr id="3" name="Content Placeholder 2"/>
          <p:cNvSpPr>
            <a:spLocks noGrp="1"/>
          </p:cNvSpPr>
          <p:nvPr>
            <p:ph idx="1"/>
          </p:nvPr>
        </p:nvSpPr>
        <p:spPr>
          <a:xfrm>
            <a:off x="152400" y="2971800"/>
            <a:ext cx="8991600" cy="3886200"/>
          </a:xfrm>
        </p:spPr>
        <p:txBody>
          <a:bodyPr>
            <a:noAutofit/>
          </a:bodyPr>
          <a:lstStyle/>
          <a:p>
            <a:pPr marL="0" indent="0">
              <a:spcBef>
                <a:spcPts val="0"/>
              </a:spcBef>
              <a:buNone/>
            </a:pPr>
            <a:r>
              <a:rPr lang="en-US" dirty="0" smtClean="0"/>
              <a:t>In late 1989, President Bush and the Nation's Governors met in Virginia</a:t>
            </a:r>
          </a:p>
          <a:p>
            <a:pPr marL="0" indent="0">
              <a:spcBef>
                <a:spcPts val="0"/>
              </a:spcBef>
              <a:buNone/>
            </a:pPr>
            <a:r>
              <a:rPr lang="en-US" dirty="0" smtClean="0"/>
              <a:t>for a bipartisan "Education Summit” where the groundwork was laid for the National Education Goals. Under the Bush administration, the program was called "America 2000.” On January 24, 1992, the National Council on Education Standards and Testing, appointed by Congress, released its report entitled </a:t>
            </a:r>
            <a:r>
              <a:rPr lang="en-US" i="1" dirty="0" smtClean="0"/>
              <a:t>Raising Standards for American Education </a:t>
            </a:r>
            <a:r>
              <a:rPr lang="en-US" dirty="0" smtClean="0"/>
              <a:t>which affirmed the importance of both national content standards and assessments.  This was largely based on the concept of “outcomes based education”. </a:t>
            </a:r>
            <a:endParaRPr lang="en-US" i="1" dirty="0" smtClean="0"/>
          </a:p>
        </p:txBody>
      </p:sp>
      <p:pic>
        <p:nvPicPr>
          <p:cNvPr id="4" name="Picture 3"/>
          <p:cNvPicPr>
            <a:picLocks noChangeAspect="1"/>
          </p:cNvPicPr>
          <p:nvPr/>
        </p:nvPicPr>
        <p:blipFill>
          <a:blip r:embed="rId2"/>
          <a:stretch>
            <a:fillRect/>
          </a:stretch>
        </p:blipFill>
        <p:spPr>
          <a:xfrm>
            <a:off x="8001000" y="685800"/>
            <a:ext cx="508000" cy="774700"/>
          </a:xfrm>
          <a:prstGeom prst="rect">
            <a:avLst/>
          </a:prstGeom>
        </p:spPr>
      </p:pic>
      <p:pic>
        <p:nvPicPr>
          <p:cNvPr id="5" name="Picture 4"/>
          <p:cNvPicPr>
            <a:picLocks noChangeAspect="1"/>
          </p:cNvPicPr>
          <p:nvPr/>
        </p:nvPicPr>
        <p:blipFill>
          <a:blip r:embed="rId3"/>
          <a:stretch>
            <a:fillRect/>
          </a:stretch>
        </p:blipFill>
        <p:spPr>
          <a:xfrm>
            <a:off x="498474" y="484094"/>
            <a:ext cx="473635" cy="1420906"/>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484094"/>
            <a:ext cx="9144000" cy="2106706"/>
          </a:xfrm>
        </p:spPr>
        <p:txBody>
          <a:bodyPr/>
          <a:lstStyle/>
          <a:p>
            <a:pPr algn="ctr"/>
            <a:r>
              <a:rPr lang="en-US" dirty="0" smtClean="0"/>
              <a:t>Standards…What are they?</a:t>
            </a:r>
            <a:br>
              <a:rPr lang="en-US" dirty="0" smtClean="0"/>
            </a:br>
            <a:r>
              <a:rPr lang="en-US" dirty="0" smtClean="0"/>
              <a:t> Why do we have them</a:t>
            </a:r>
            <a:r>
              <a:rPr lang="en-US" sz="2400" dirty="0" smtClean="0"/>
              <a:t>?  </a:t>
            </a:r>
            <a:br>
              <a:rPr lang="en-US" sz="2400" dirty="0" smtClean="0"/>
            </a:br>
            <a:r>
              <a:rPr lang="en-US" sz="2400" dirty="0" smtClean="0"/>
              <a:t/>
            </a:r>
            <a:br>
              <a:rPr lang="en-US" sz="2400" dirty="0" smtClean="0"/>
            </a:br>
            <a:r>
              <a:rPr lang="en-US" sz="2400" i="1" dirty="0" smtClean="0">
                <a:solidFill>
                  <a:srgbClr val="FF0000"/>
                </a:solidFill>
              </a:rPr>
              <a:t>Historical Framework</a:t>
            </a:r>
            <a:endParaRPr lang="en-US" sz="2400" i="1" dirty="0">
              <a:solidFill>
                <a:srgbClr val="FF0000"/>
              </a:solidFill>
            </a:endParaRPr>
          </a:p>
        </p:txBody>
      </p:sp>
      <p:sp>
        <p:nvSpPr>
          <p:cNvPr id="3" name="Content Placeholder 2"/>
          <p:cNvSpPr>
            <a:spLocks noGrp="1"/>
          </p:cNvSpPr>
          <p:nvPr>
            <p:ph idx="1"/>
          </p:nvPr>
        </p:nvSpPr>
        <p:spPr>
          <a:xfrm>
            <a:off x="152400" y="2590800"/>
            <a:ext cx="8991600" cy="3886200"/>
          </a:xfrm>
        </p:spPr>
        <p:txBody>
          <a:bodyPr>
            <a:noAutofit/>
          </a:bodyPr>
          <a:lstStyle/>
          <a:p>
            <a:pPr marL="0" indent="0">
              <a:spcBef>
                <a:spcPts val="0"/>
              </a:spcBef>
              <a:buNone/>
            </a:pPr>
            <a:r>
              <a:rPr lang="en-US" dirty="0" smtClean="0"/>
              <a:t>Nine months later, in October 1992, presidential candidate Bill Clinton committed himself, too, to the “establishment of world class standards. . . to increase expectations, and to give schools incentives and structures to improve student performance.” It was a goal advanced by the passage of the </a:t>
            </a:r>
            <a:r>
              <a:rPr lang="en-US" i="1" dirty="0" smtClean="0"/>
              <a:t>GOALS 2000</a:t>
            </a:r>
            <a:r>
              <a:rPr lang="en-US" dirty="0" smtClean="0"/>
              <a:t> two years later (1994) and heralded by the Clinton Administration with the words, “Final passage of [this] legislation moves us one step closer to the day when we can assure every parent in America that their children. . . are receiving an education that is up to world class standards.” Many see this as a predecessor to NCLB.</a:t>
            </a:r>
          </a:p>
        </p:txBody>
      </p:sp>
      <p:pic>
        <p:nvPicPr>
          <p:cNvPr id="4" name="Picture 3"/>
          <p:cNvPicPr>
            <a:picLocks noChangeAspect="1"/>
          </p:cNvPicPr>
          <p:nvPr/>
        </p:nvPicPr>
        <p:blipFill>
          <a:blip r:embed="rId2"/>
          <a:stretch>
            <a:fillRect/>
          </a:stretch>
        </p:blipFill>
        <p:spPr>
          <a:xfrm>
            <a:off x="8001000" y="685800"/>
            <a:ext cx="508000" cy="774700"/>
          </a:xfrm>
          <a:prstGeom prst="rect">
            <a:avLst/>
          </a:prstGeom>
        </p:spPr>
      </p:pic>
      <p:pic>
        <p:nvPicPr>
          <p:cNvPr id="5" name="Picture 4"/>
          <p:cNvPicPr>
            <a:picLocks noChangeAspect="1"/>
          </p:cNvPicPr>
          <p:nvPr/>
        </p:nvPicPr>
        <p:blipFill>
          <a:blip r:embed="rId3"/>
          <a:stretch>
            <a:fillRect/>
          </a:stretch>
        </p:blipFill>
        <p:spPr>
          <a:xfrm>
            <a:off x="498474" y="484094"/>
            <a:ext cx="473635" cy="1420906"/>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484094"/>
            <a:ext cx="9144000" cy="1116106"/>
          </a:xfrm>
        </p:spPr>
        <p:txBody>
          <a:bodyPr/>
          <a:lstStyle/>
          <a:p>
            <a:pPr algn="ctr"/>
            <a:r>
              <a:rPr lang="en-US" dirty="0" smtClean="0"/>
              <a:t>Standards…What are they?</a:t>
            </a:r>
            <a:br>
              <a:rPr lang="en-US" dirty="0" smtClean="0"/>
            </a:br>
            <a:r>
              <a:rPr lang="en-US" dirty="0" smtClean="0"/>
              <a:t> Why do we have them?</a:t>
            </a:r>
            <a:endParaRPr lang="en-US" dirty="0"/>
          </a:p>
        </p:txBody>
      </p:sp>
      <p:sp>
        <p:nvSpPr>
          <p:cNvPr id="3" name="Content Placeholder 2"/>
          <p:cNvSpPr>
            <a:spLocks noGrp="1"/>
          </p:cNvSpPr>
          <p:nvPr>
            <p:ph idx="1"/>
          </p:nvPr>
        </p:nvSpPr>
        <p:spPr>
          <a:xfrm>
            <a:off x="498474" y="1981200"/>
            <a:ext cx="8112126" cy="4144963"/>
          </a:xfrm>
        </p:spPr>
        <p:txBody>
          <a:bodyPr>
            <a:noAutofit/>
          </a:bodyPr>
          <a:lstStyle/>
          <a:p>
            <a:r>
              <a:rPr lang="en-US" sz="2400" dirty="0" smtClean="0"/>
              <a:t>Educational standards define the knowledge and skills students should possess at critical points in their educational career. "Standards serve as a basis of educational reform across the nation as educators and policy makers respond to the call for a clear definition of desired outcomes of schooling and a way to measure student success in terms of these outcomes" (National Research Council 2001).  </a:t>
            </a:r>
          </a:p>
          <a:p>
            <a:r>
              <a:rPr lang="en-US" sz="2400" dirty="0" smtClean="0"/>
              <a:t>This has an impact for educators in what they teach and how they teach.</a:t>
            </a:r>
          </a:p>
        </p:txBody>
      </p:sp>
      <p:pic>
        <p:nvPicPr>
          <p:cNvPr id="4" name="Picture 3"/>
          <p:cNvPicPr>
            <a:picLocks noChangeAspect="1"/>
          </p:cNvPicPr>
          <p:nvPr/>
        </p:nvPicPr>
        <p:blipFill>
          <a:blip r:embed="rId2"/>
          <a:stretch>
            <a:fillRect/>
          </a:stretch>
        </p:blipFill>
        <p:spPr>
          <a:xfrm>
            <a:off x="8001000" y="685800"/>
            <a:ext cx="508000" cy="774700"/>
          </a:xfrm>
          <a:prstGeom prst="rect">
            <a:avLst/>
          </a:prstGeom>
        </p:spPr>
      </p:pic>
      <p:pic>
        <p:nvPicPr>
          <p:cNvPr id="5" name="Picture 4"/>
          <p:cNvPicPr>
            <a:picLocks noChangeAspect="1"/>
          </p:cNvPicPr>
          <p:nvPr/>
        </p:nvPicPr>
        <p:blipFill>
          <a:blip r:embed="rId3"/>
          <a:stretch>
            <a:fillRect/>
          </a:stretch>
        </p:blipFill>
        <p:spPr>
          <a:xfrm>
            <a:off x="609600" y="381000"/>
            <a:ext cx="304800" cy="9144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484094"/>
            <a:ext cx="9144000" cy="1116106"/>
          </a:xfrm>
        </p:spPr>
        <p:txBody>
          <a:bodyPr/>
          <a:lstStyle/>
          <a:p>
            <a:pPr algn="ctr"/>
            <a:r>
              <a:rPr lang="en-US" dirty="0" smtClean="0"/>
              <a:t>Standards…What are they? </a:t>
            </a:r>
            <a:br>
              <a:rPr lang="en-US" dirty="0" smtClean="0"/>
            </a:br>
            <a:r>
              <a:rPr lang="en-US" dirty="0" smtClean="0"/>
              <a:t>Why do we have them?</a:t>
            </a:r>
            <a:endParaRPr lang="en-US" dirty="0"/>
          </a:p>
        </p:txBody>
      </p:sp>
      <p:sp>
        <p:nvSpPr>
          <p:cNvPr id="3" name="Content Placeholder 2"/>
          <p:cNvSpPr>
            <a:spLocks noGrp="1"/>
          </p:cNvSpPr>
          <p:nvPr>
            <p:ph idx="1"/>
          </p:nvPr>
        </p:nvSpPr>
        <p:spPr/>
        <p:txBody>
          <a:bodyPr>
            <a:normAutofit/>
          </a:bodyPr>
          <a:lstStyle/>
          <a:p>
            <a:r>
              <a:rPr lang="en-US" dirty="0" smtClean="0"/>
              <a:t>There are a variety of different standards that educators must meet in teaching Visual Arts in Tennessee.  These standards vary from state to state but several sets of “Umbrella” Standards provide some consistency in standards development state by state.</a:t>
            </a:r>
          </a:p>
          <a:p>
            <a:r>
              <a:rPr lang="en-US" dirty="0" smtClean="0"/>
              <a:t>The four standards sets that impact Tennessee in Visual Arts are </a:t>
            </a:r>
          </a:p>
          <a:p>
            <a:pPr lvl="1"/>
            <a:r>
              <a:rPr lang="en-US" dirty="0" smtClean="0"/>
              <a:t>INTASC</a:t>
            </a:r>
          </a:p>
          <a:p>
            <a:pPr lvl="1"/>
            <a:r>
              <a:rPr lang="en-US" dirty="0" smtClean="0"/>
              <a:t>The National Standards for Arts Education</a:t>
            </a:r>
          </a:p>
          <a:p>
            <a:pPr lvl="1"/>
            <a:r>
              <a:rPr lang="en-US" dirty="0" smtClean="0"/>
              <a:t>The Tennessee Curriculum Framework for Arts Education</a:t>
            </a:r>
          </a:p>
          <a:p>
            <a:pPr lvl="1"/>
            <a:r>
              <a:rPr lang="en-US" dirty="0" smtClean="0"/>
              <a:t>LEA (Local Education Agency) Curriculum </a:t>
            </a:r>
          </a:p>
        </p:txBody>
      </p:sp>
      <p:pic>
        <p:nvPicPr>
          <p:cNvPr id="4" name="Picture 3"/>
          <p:cNvPicPr>
            <a:picLocks noChangeAspect="1"/>
          </p:cNvPicPr>
          <p:nvPr/>
        </p:nvPicPr>
        <p:blipFill>
          <a:blip r:embed="rId2"/>
          <a:stretch>
            <a:fillRect/>
          </a:stretch>
        </p:blipFill>
        <p:spPr>
          <a:xfrm>
            <a:off x="8001000" y="685800"/>
            <a:ext cx="508000" cy="774700"/>
          </a:xfrm>
          <a:prstGeom prst="rect">
            <a:avLst/>
          </a:prstGeom>
        </p:spPr>
      </p:pic>
      <p:pic>
        <p:nvPicPr>
          <p:cNvPr id="5" name="Picture 4"/>
          <p:cNvPicPr>
            <a:picLocks noChangeAspect="1"/>
          </p:cNvPicPr>
          <p:nvPr/>
        </p:nvPicPr>
        <p:blipFill>
          <a:blip r:embed="rId3"/>
          <a:stretch>
            <a:fillRect/>
          </a:stretch>
        </p:blipFill>
        <p:spPr>
          <a:xfrm>
            <a:off x="228600" y="228600"/>
            <a:ext cx="304800" cy="9144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84162" y="4572000"/>
            <a:ext cx="8859838" cy="2133600"/>
          </a:xfrm>
        </p:spPr>
        <p:txBody>
          <a:bodyPr>
            <a:noAutofit/>
          </a:bodyPr>
          <a:lstStyle/>
          <a:p>
            <a:r>
              <a:rPr lang="en-US" sz="1600" dirty="0" smtClean="0">
                <a:solidFill>
                  <a:schemeClr val="tx1"/>
                </a:solidFill>
              </a:rPr>
              <a:t>The Interstate New Teacher Assessment and Support Consortium (INTASC) is a consortium of state education agencies and national educational organizations dedicated to the reform of the </a:t>
            </a:r>
            <a:r>
              <a:rPr lang="en-US" sz="1600" b="1" dirty="0" smtClean="0">
                <a:solidFill>
                  <a:schemeClr val="tx1"/>
                </a:solidFill>
              </a:rPr>
              <a:t>preparation</a:t>
            </a:r>
            <a:r>
              <a:rPr lang="en-US" sz="1600" dirty="0" smtClean="0">
                <a:solidFill>
                  <a:schemeClr val="tx1"/>
                </a:solidFill>
              </a:rPr>
              <a:t>, </a:t>
            </a:r>
            <a:r>
              <a:rPr lang="en-US" sz="1600" b="1" dirty="0" smtClean="0">
                <a:solidFill>
                  <a:schemeClr val="tx1"/>
                </a:solidFill>
              </a:rPr>
              <a:t>licensing</a:t>
            </a:r>
            <a:r>
              <a:rPr lang="en-US" sz="1600" dirty="0" smtClean="0">
                <a:solidFill>
                  <a:schemeClr val="tx1"/>
                </a:solidFill>
              </a:rPr>
              <a:t>, and </a:t>
            </a:r>
            <a:r>
              <a:rPr lang="en-US" sz="1600" b="1" dirty="0" smtClean="0">
                <a:solidFill>
                  <a:schemeClr val="tx1"/>
                </a:solidFill>
              </a:rPr>
              <a:t>on-going professional development </a:t>
            </a:r>
            <a:r>
              <a:rPr lang="en-US" sz="1600" dirty="0" smtClean="0">
                <a:solidFill>
                  <a:schemeClr val="tx1"/>
                </a:solidFill>
              </a:rPr>
              <a:t>of teachers. Created in 1987, INTASC's primary constituency is state education agencies responsible for teacher licensing, program approval, and professional development. </a:t>
            </a:r>
            <a:r>
              <a:rPr lang="en-US" sz="1600" b="1" dirty="0" smtClean="0">
                <a:solidFill>
                  <a:schemeClr val="tx1"/>
                </a:solidFill>
              </a:rPr>
              <a:t>Its work is guided by one basic premise: An effective teacher must be able to integrate content knowledge with the specific strengths and needs of students to assure that </a:t>
            </a:r>
            <a:r>
              <a:rPr lang="en-US" sz="1600" b="1" i="1" dirty="0" smtClean="0">
                <a:solidFill>
                  <a:schemeClr val="tx1"/>
                </a:solidFill>
              </a:rPr>
              <a:t>all students learn and perform at high levels.  </a:t>
            </a:r>
            <a:endParaRPr lang="en-US" sz="1200" b="1" dirty="0">
              <a:solidFill>
                <a:schemeClr val="tx1"/>
              </a:solidFill>
            </a:endParaRPr>
          </a:p>
        </p:txBody>
      </p:sp>
      <p:sp>
        <p:nvSpPr>
          <p:cNvPr id="6" name="Text Placeholder 5"/>
          <p:cNvSpPr>
            <a:spLocks noGrp="1"/>
          </p:cNvSpPr>
          <p:nvPr>
            <p:ph type="body" sz="half" idx="2"/>
          </p:nvPr>
        </p:nvSpPr>
        <p:spPr>
          <a:xfrm>
            <a:off x="609600" y="685800"/>
            <a:ext cx="3810000" cy="3429000"/>
          </a:xfrm>
        </p:spPr>
        <p:txBody>
          <a:bodyPr/>
          <a:lstStyle/>
          <a:p>
            <a:r>
              <a:rPr lang="en-US" sz="4400" dirty="0" smtClean="0"/>
              <a:t>INTASC</a:t>
            </a:r>
          </a:p>
          <a:p>
            <a:r>
              <a:rPr lang="en-US" sz="3200" dirty="0" smtClean="0"/>
              <a:t>Interstate New Teacher Assessment and Support Consortium</a:t>
            </a:r>
            <a:endParaRPr lang="en-US" sz="3200" dirty="0"/>
          </a:p>
        </p:txBody>
      </p:sp>
      <p:pic>
        <p:nvPicPr>
          <p:cNvPr id="11" name="Picture 10"/>
          <p:cNvPicPr>
            <a:picLocks noChangeAspect="1"/>
          </p:cNvPicPr>
          <p:nvPr/>
        </p:nvPicPr>
        <p:blipFill>
          <a:blip r:embed="rId3"/>
          <a:stretch>
            <a:fillRect/>
          </a:stretch>
        </p:blipFill>
        <p:spPr>
          <a:xfrm>
            <a:off x="381000" y="355600"/>
            <a:ext cx="889000" cy="6350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84094"/>
            <a:ext cx="7772400" cy="1116106"/>
          </a:xfrm>
        </p:spPr>
        <p:txBody>
          <a:bodyPr/>
          <a:lstStyle/>
          <a:p>
            <a:r>
              <a:rPr lang="en-US" dirty="0" smtClean="0"/>
              <a:t>Interstate New Teacher Assessment and Support Consortium (INTASC)</a:t>
            </a:r>
            <a:endParaRPr lang="en-US" dirty="0"/>
          </a:p>
        </p:txBody>
      </p:sp>
      <p:pic>
        <p:nvPicPr>
          <p:cNvPr id="4" name="Picture 3"/>
          <p:cNvPicPr>
            <a:picLocks noChangeAspect="1"/>
          </p:cNvPicPr>
          <p:nvPr/>
        </p:nvPicPr>
        <p:blipFill>
          <a:blip r:embed="rId2"/>
          <a:stretch>
            <a:fillRect/>
          </a:stretch>
        </p:blipFill>
        <p:spPr>
          <a:xfrm>
            <a:off x="8054787" y="673100"/>
            <a:ext cx="508000" cy="774700"/>
          </a:xfrm>
          <a:prstGeom prst="rect">
            <a:avLst/>
          </a:prstGeom>
        </p:spPr>
      </p:pic>
      <p:pic>
        <p:nvPicPr>
          <p:cNvPr id="5" name="Picture 4"/>
          <p:cNvPicPr>
            <a:picLocks noChangeAspect="1"/>
          </p:cNvPicPr>
          <p:nvPr/>
        </p:nvPicPr>
        <p:blipFill>
          <a:blip r:embed="rId3"/>
          <a:stretch>
            <a:fillRect/>
          </a:stretch>
        </p:blipFill>
        <p:spPr>
          <a:xfrm>
            <a:off x="228600" y="215900"/>
            <a:ext cx="304800" cy="914400"/>
          </a:xfrm>
          <a:prstGeom prst="rect">
            <a:avLst/>
          </a:prstGeom>
        </p:spPr>
      </p:pic>
      <p:sp>
        <p:nvSpPr>
          <p:cNvPr id="6" name="Content Placeholder 5"/>
          <p:cNvSpPr>
            <a:spLocks noGrp="1"/>
          </p:cNvSpPr>
          <p:nvPr>
            <p:ph idx="1"/>
          </p:nvPr>
        </p:nvSpPr>
        <p:spPr/>
        <p:txBody>
          <a:bodyPr>
            <a:normAutofit/>
          </a:bodyPr>
          <a:lstStyle/>
          <a:p>
            <a:r>
              <a:rPr lang="en-US" dirty="0" smtClean="0"/>
              <a:t>What are the INTASC standards?</a:t>
            </a:r>
          </a:p>
          <a:p>
            <a:r>
              <a:rPr lang="en-US" dirty="0" smtClean="0"/>
              <a:t>A model of core </a:t>
            </a:r>
            <a:r>
              <a:rPr lang="en-US" dirty="0" smtClean="0"/>
              <a:t>teaching standards that outline what teachers should know and be able to </a:t>
            </a:r>
            <a:r>
              <a:rPr lang="en-US" dirty="0" smtClean="0"/>
              <a:t>do.</a:t>
            </a:r>
          </a:p>
          <a:p>
            <a:pPr>
              <a:buNone/>
            </a:pPr>
            <a:r>
              <a:rPr lang="en-US" dirty="0" smtClean="0"/>
              <a:t>The new revision of the INTASC standards was released in April 2011.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84094"/>
            <a:ext cx="7696200" cy="1116106"/>
          </a:xfrm>
        </p:spPr>
        <p:txBody>
          <a:bodyPr/>
          <a:lstStyle/>
          <a:p>
            <a:r>
              <a:rPr lang="en-US" dirty="0" smtClean="0"/>
              <a:t>Interstate New Teacher Assessment and Support Consortium (INTASC)</a:t>
            </a:r>
            <a:endParaRPr lang="en-US" dirty="0"/>
          </a:p>
        </p:txBody>
      </p:sp>
      <p:pic>
        <p:nvPicPr>
          <p:cNvPr id="4" name="Picture 3"/>
          <p:cNvPicPr>
            <a:picLocks noChangeAspect="1"/>
          </p:cNvPicPr>
          <p:nvPr/>
        </p:nvPicPr>
        <p:blipFill>
          <a:blip r:embed="rId2"/>
          <a:stretch>
            <a:fillRect/>
          </a:stretch>
        </p:blipFill>
        <p:spPr>
          <a:xfrm>
            <a:off x="8054787" y="685800"/>
            <a:ext cx="508000" cy="774700"/>
          </a:xfrm>
          <a:prstGeom prst="rect">
            <a:avLst/>
          </a:prstGeom>
        </p:spPr>
      </p:pic>
      <p:pic>
        <p:nvPicPr>
          <p:cNvPr id="5" name="Picture 4"/>
          <p:cNvPicPr>
            <a:picLocks noChangeAspect="1"/>
          </p:cNvPicPr>
          <p:nvPr/>
        </p:nvPicPr>
        <p:blipFill>
          <a:blip r:embed="rId3"/>
          <a:stretch>
            <a:fillRect/>
          </a:stretch>
        </p:blipFill>
        <p:spPr>
          <a:xfrm>
            <a:off x="228600" y="228600"/>
            <a:ext cx="304800" cy="914400"/>
          </a:xfrm>
          <a:prstGeom prst="rect">
            <a:avLst/>
          </a:prstGeom>
        </p:spPr>
      </p:pic>
      <p:sp>
        <p:nvSpPr>
          <p:cNvPr id="6" name="Content Placeholder 5"/>
          <p:cNvSpPr>
            <a:spLocks noGrp="1"/>
          </p:cNvSpPr>
          <p:nvPr>
            <p:ph idx="1"/>
          </p:nvPr>
        </p:nvSpPr>
        <p:spPr/>
        <p:txBody>
          <a:bodyPr/>
          <a:lstStyle/>
          <a:p>
            <a:r>
              <a:rPr lang="en-US" dirty="0" smtClean="0"/>
              <a:t>Goals:</a:t>
            </a:r>
          </a:p>
          <a:p>
            <a:r>
              <a:rPr lang="en-US" dirty="0" smtClean="0"/>
              <a:t> Ensure every K-12 student reaches the goal of being ready to enter college or the workforce in today’s world</a:t>
            </a:r>
          </a:p>
          <a:p>
            <a:r>
              <a:rPr lang="en-US" dirty="0" smtClean="0"/>
              <a:t>Improve student achievement. </a:t>
            </a:r>
          </a:p>
          <a:p>
            <a:r>
              <a:rPr lang="en-US" dirty="0" smtClean="0"/>
              <a:t>Empower every learner to take ownership of their learning, that emphasizes the learning of content and application of knowledge and skill to real world problems</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majorFont>
      <a:minorFont>
        <a:latin typeface="Rockwell"/>
        <a:ea typeface=""/>
        <a:cs typeface=""/>
        <a:font script="Jpan" typeface="ＭＳ ゴシック"/>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1375</TotalTime>
  <Words>883</Words>
  <Application>Microsoft Macintosh PowerPoint</Application>
  <PresentationFormat>On-screen Show (4:3)</PresentationFormat>
  <Paragraphs>56</Paragraphs>
  <Slides>13</Slides>
  <Notes>1</Notes>
  <HiddenSlides>0</HiddenSlides>
  <MMClips>0</MMClips>
  <ScaleCrop>false</ScaleCrop>
  <HeadingPairs>
    <vt:vector size="4" baseType="variant">
      <vt:variant>
        <vt:lpstr>Design Template</vt:lpstr>
      </vt:variant>
      <vt:variant>
        <vt:i4>1</vt:i4>
      </vt:variant>
      <vt:variant>
        <vt:lpstr>Slide Titles</vt:lpstr>
      </vt:variant>
      <vt:variant>
        <vt:i4>13</vt:i4>
      </vt:variant>
    </vt:vector>
  </HeadingPairs>
  <TitlesOfParts>
    <vt:vector size="14" baseType="lpstr">
      <vt:lpstr>Advantage</vt:lpstr>
      <vt:lpstr>Agenda</vt:lpstr>
      <vt:lpstr>Standards</vt:lpstr>
      <vt:lpstr>Standards…What are they?  Why do we have them?    Historical Framework</vt:lpstr>
      <vt:lpstr>Standards…What are they?  Why do we have them?    Historical Framework</vt:lpstr>
      <vt:lpstr>Standards…What are they?  Why do we have them?</vt:lpstr>
      <vt:lpstr>Standards…What are they?  Why do we have them?</vt:lpstr>
      <vt:lpstr>Slide 7</vt:lpstr>
      <vt:lpstr>Interstate New Teacher Assessment and Support Consortium (INTASC)</vt:lpstr>
      <vt:lpstr>Interstate New Teacher Assessment and Support Consortium (INTASC)</vt:lpstr>
      <vt:lpstr>Interstate New Teacher Assessment and Support Consortium (INTASC)</vt:lpstr>
      <vt:lpstr>Interstate New Teacher Assessment and Support Consortium</vt:lpstr>
      <vt:lpstr>Interstate New Teacher Assessment and Support Consortium</vt:lpstr>
      <vt:lpstr>MCA Conceptual Framework</vt:lpstr>
    </vt:vector>
  </TitlesOfParts>
  <Company>Shelby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are they?</dc:title>
  <dc:creator>Shelby County Schools</dc:creator>
  <cp:lastModifiedBy>Shelby County Schools</cp:lastModifiedBy>
  <cp:revision>12</cp:revision>
  <dcterms:created xsi:type="dcterms:W3CDTF">2011-10-04T20:33:07Z</dcterms:created>
  <dcterms:modified xsi:type="dcterms:W3CDTF">2011-10-04T22:00:07Z</dcterms:modified>
</cp:coreProperties>
</file>